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67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6" d="100"/>
          <a:sy n="76" d="100"/>
        </p:scale>
        <p:origin x="-9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2017%20&#1075;&#1086;&#1076;&#1072;\2017%20&#1075;&#1086;&#1076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7;&#1086;&#1083;&#1091;&#1075;&#1086;&#1076;&#1080;&#1077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2017%20&#1075;&#1086;&#1076;&#1072;\2017%20&#1075;&#1086;&#1076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7;&#1086;&#1083;&#1091;&#1075;&#1086;&#1076;&#1080;&#1077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2017 год </c:v>
                </c:pt>
              </c:strCache>
            </c:strRef>
          </c:cat>
          <c:val>
            <c:numRef>
              <c:f>'исполнение дох. 1 квар'!$B$5:$C$5</c:f>
              <c:numCache>
                <c:formatCode>General</c:formatCode>
                <c:ptCount val="2"/>
                <c:pt idx="0">
                  <c:v>13647.7</c:v>
                </c:pt>
                <c:pt idx="1">
                  <c:v>14140.800000000001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2017 год </c:v>
                </c:pt>
              </c:strCache>
            </c:strRef>
          </c:cat>
          <c:val>
            <c:numRef>
              <c:f>'исполнение дох. 1 квар'!$B$6:$C$6</c:f>
              <c:numCache>
                <c:formatCode>General</c:formatCode>
                <c:ptCount val="2"/>
                <c:pt idx="0" formatCode="0.0">
                  <c:v>499.8</c:v>
                </c:pt>
                <c:pt idx="1">
                  <c:v>682.2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2017 год </c:v>
                </c:pt>
              </c:strCache>
            </c:strRef>
          </c:cat>
          <c:val>
            <c:numRef>
              <c:f>'исполнение дох. 1 квар'!$B$7:$C$7</c:f>
              <c:numCache>
                <c:formatCode>General</c:formatCode>
                <c:ptCount val="2"/>
                <c:pt idx="0" formatCode="0.0">
                  <c:v>10230.799999999996</c:v>
                </c:pt>
                <c:pt idx="1">
                  <c:v>10230.799999999996</c:v>
                </c:pt>
              </c:numCache>
            </c:numRef>
          </c:val>
        </c:ser>
        <c:shape val="cylinder"/>
        <c:axId val="92075136"/>
        <c:axId val="92076672"/>
        <c:axId val="0"/>
      </c:bar3DChart>
      <c:catAx>
        <c:axId val="92075136"/>
        <c:scaling>
          <c:orientation val="minMax"/>
        </c:scaling>
        <c:axPos val="b"/>
        <c:numFmt formatCode="General" sourceLinked="1"/>
        <c:tickLblPos val="nextTo"/>
        <c:crossAx val="92076672"/>
        <c:crosses val="autoZero"/>
        <c:auto val="1"/>
        <c:lblAlgn val="ctr"/>
        <c:lblOffset val="100"/>
      </c:catAx>
      <c:valAx>
        <c:axId val="92076672"/>
        <c:scaling>
          <c:orientation val="minMax"/>
        </c:scaling>
        <c:axPos val="l"/>
        <c:majorGridlines/>
        <c:numFmt formatCode="General" sourceLinked="1"/>
        <c:tickLblPos val="nextTo"/>
        <c:crossAx val="92075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785696326139228"/>
          <c:y val="0.16192025961079404"/>
          <c:w val="0.24286044240698407"/>
          <c:h val="0.7166767506313114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2017</c:v>
                </c:pt>
              </c:strCache>
            </c:strRef>
          </c:tx>
          <c:explosion val="26"/>
          <c:dLbls>
            <c:txPr>
              <a:bodyPr/>
              <a:lstStyle/>
              <a:p>
                <a:pPr>
                  <a:defRPr sz="1200" b="1">
                    <a:latin typeface="Century Schoolbook (Основной текст)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'!$A$4:$A$15</c:f>
              <c:strCache>
                <c:ptCount val="12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'!$B$4:$B$15</c:f>
              <c:numCache>
                <c:formatCode>#,##0.00</c:formatCode>
                <c:ptCount val="12"/>
                <c:pt idx="0">
                  <c:v>11525.5</c:v>
                </c:pt>
                <c:pt idx="1">
                  <c:v>34.800000000000004</c:v>
                </c:pt>
                <c:pt idx="2">
                  <c:v>670.8</c:v>
                </c:pt>
                <c:pt idx="3">
                  <c:v>0</c:v>
                </c:pt>
                <c:pt idx="4">
                  <c:v>195</c:v>
                </c:pt>
                <c:pt idx="5">
                  <c:v>4999.7</c:v>
                </c:pt>
                <c:pt idx="6">
                  <c:v>906.5</c:v>
                </c:pt>
                <c:pt idx="7">
                  <c:v>5244.4</c:v>
                </c:pt>
                <c:pt idx="8">
                  <c:v>40</c:v>
                </c:pt>
                <c:pt idx="9">
                  <c:v>8.3000000000000007</c:v>
                </c:pt>
                <c:pt idx="10">
                  <c:v>0</c:v>
                </c:pt>
                <c:pt idx="11">
                  <c:v>201.3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28571428571429"/>
          <c:y val="1.981039741849076E-2"/>
          <c:w val="0.34126984126984172"/>
          <c:h val="0.9666317117952454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 2017 год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</a:t>
            </a:r>
            <a:r>
              <a:rPr lang="ru-RU" sz="1500" dirty="0" smtClean="0"/>
              <a:t>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доходов сельского поселения Верхнеказымский  за 2017 год (тыс. рублей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51520" y="1124744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сельского поселения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2017 год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45867391"/>
              </p:ext>
            </p:extLst>
          </p:nvPr>
        </p:nvGraphicFramePr>
        <p:xfrm>
          <a:off x="323528" y="764707"/>
          <a:ext cx="8136904" cy="583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495"/>
                <a:gridCol w="1761145"/>
                <a:gridCol w="2376264"/>
              </a:tblGrid>
              <a:tr h="109979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12 300,6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661,6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212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154,4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87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83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/>
                </a:tc>
              </a:tr>
              <a:tr h="6376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</a:p>
                  </a:txBody>
                  <a:tcPr/>
                </a:tc>
              </a:tr>
              <a:tr h="63652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647,7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14 140, 8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560" y="260648"/>
            <a:ext cx="833989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66871653"/>
              </p:ext>
            </p:extLst>
          </p:nvPr>
        </p:nvGraphicFramePr>
        <p:xfrm>
          <a:off x="395537" y="980728"/>
          <a:ext cx="8136903" cy="476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7"/>
                <a:gridCol w="2362239"/>
                <a:gridCol w="2012277"/>
              </a:tblGrid>
              <a:tr h="10899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813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712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68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499,8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682,2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23528" y="188640"/>
            <a:ext cx="8219256" cy="64807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Исполнение неналоговых доходов сельского поселения Верхнеказымский за   2017 год </a:t>
            </a:r>
            <a:endParaRPr kumimoji="0" lang="ru-RU" sz="2000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безвозмездных  поступлений  поселения Верхнеказымский за 2017 год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43688869"/>
              </p:ext>
            </p:extLst>
          </p:nvPr>
        </p:nvGraphicFramePr>
        <p:xfrm>
          <a:off x="179512" y="1124744"/>
          <a:ext cx="8424936" cy="528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041"/>
                <a:gridCol w="2084520"/>
                <a:gridCol w="2171375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8266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10 230,8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10 230,8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646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8 371,1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8 371,1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1388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345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99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1 403,7</a:t>
                      </a:r>
                    </a:p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3975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</a:p>
                    <a:p>
                      <a:pPr algn="just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расходов по основным мероприятиям МП " Реализация полномочий органов местного самоуправления на 2017-2019 годы" сельского поселения Верхнеказымский за  2017 год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67544" y="1089764"/>
          <a:ext cx="8424936" cy="54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597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4525</TotalTime>
  <Words>325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Исполнение  доходов сельского поселения Верхнеказымский  за 2017 год (тыс. рублей)</vt:lpstr>
      <vt:lpstr>Исполнение налоговых доходов сельского поселения Верхнеказымский за 2017 год  </vt:lpstr>
      <vt:lpstr>        </vt:lpstr>
      <vt:lpstr>Исполнение безвозмездных  поступлений  поселения Верхнеказымский за 2017 год </vt:lpstr>
      <vt:lpstr>Исполнение расходов по основным мероприятиям МП " Реализация полномочий органов местного самоуправления на 2017-2019 годы" сельского поселения Верхнеказымский за  2017 год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170</cp:revision>
  <dcterms:created xsi:type="dcterms:W3CDTF">2015-06-08T04:38:35Z</dcterms:created>
  <dcterms:modified xsi:type="dcterms:W3CDTF">2018-04-23T12:45:15Z</dcterms:modified>
</cp:coreProperties>
</file>